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  <p:sldMasterId id="2147483660" r:id="rId5"/>
    <p:sldMasterId id="2147483661" r:id="rId6"/>
    <p:sldMasterId id="214748366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</p:sldIdLst>
  <p:sldSz cy="6858000" cx="9144000"/>
  <p:notesSz cx="6858000" cy="9144000"/>
  <p:embeddedFontLst>
    <p:embeddedFont>
      <p:font typeface="Arial Narrow"/>
      <p:regular r:id="rId25"/>
      <p:bold r:id="rId26"/>
      <p:italic r:id="rId27"/>
      <p:boldItalic r:id="rId28"/>
    </p:embeddedFont>
    <p:embeddedFont>
      <p:font typeface="Arial Black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ArialNarrow-bold.fntdata"/><Relationship Id="rId25" Type="http://schemas.openxmlformats.org/officeDocument/2006/relationships/font" Target="fonts/ArialNarrow-regular.fntdata"/><Relationship Id="rId28" Type="http://schemas.openxmlformats.org/officeDocument/2006/relationships/font" Target="fonts/ArialNarrow-boldItalic.fntdata"/><Relationship Id="rId27" Type="http://schemas.openxmlformats.org/officeDocument/2006/relationships/font" Target="fonts/ArialNarrow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ArialBlack-regular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jp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838200" y="3733801"/>
            <a:ext cx="7772400" cy="9366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371600" y="4724400"/>
            <a:ext cx="6400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722313" y="3733801"/>
            <a:ext cx="7772400" cy="6730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9" y="1535113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9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 rot="5400000">
            <a:off x="4732337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" type="body"/>
          </p:nvPr>
        </p:nvSpPr>
        <p:spPr>
          <a:xfrm rot="5400000">
            <a:off x="541338" y="190502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1792288" y="5367339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457202" y="471486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3575050" y="47149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1"/>
          <p:cNvSpPr txBox="1"/>
          <p:nvPr>
            <p:ph idx="2" type="body"/>
          </p:nvPr>
        </p:nvSpPr>
        <p:spPr>
          <a:xfrm>
            <a:off x="457202" y="1633539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g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1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DA_B&amp;W_Primary_logo.jpg" id="11" name="Google Shape;11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887" y="6218237"/>
            <a:ext cx="2703512" cy="563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DA_B&amp;W_Primary_logo.jpg" id="28" name="Google Shape;2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887" y="6218237"/>
            <a:ext cx="2703512" cy="56356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PT Template3.jpg" id="78" name="Google Shape;78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3"/>
          <p:cNvSpPr txBox="1"/>
          <p:nvPr>
            <p:ph type="title"/>
          </p:nvPr>
        </p:nvSpPr>
        <p:spPr>
          <a:xfrm>
            <a:off x="457200" y="274637"/>
            <a:ext cx="8229600" cy="1020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>
            <a:off x="457200" y="1828800"/>
            <a:ext cx="8229600" cy="429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 Narrow"/>
              <a:buNone/>
              <a:defRPr b="0" i="0" sz="1400" u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/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DA_B&amp;W_Primary_logo.jpg" id="84" name="Google Shape;8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887" y="6218237"/>
            <a:ext cx="2703512" cy="563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10" type="dt"/>
          </p:nvPr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20.jp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Relationship Id="rId9" Type="http://schemas.openxmlformats.org/officeDocument/2006/relationships/image" Target="../media/image6.png"/><Relationship Id="rId5" Type="http://schemas.openxmlformats.org/officeDocument/2006/relationships/image" Target="../media/image25.png"/><Relationship Id="rId6" Type="http://schemas.openxmlformats.org/officeDocument/2006/relationships/image" Target="../media/image22.png"/><Relationship Id="rId7" Type="http://schemas.openxmlformats.org/officeDocument/2006/relationships/image" Target="../media/image40.png"/><Relationship Id="rId8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Relationship Id="rId5" Type="http://schemas.openxmlformats.org/officeDocument/2006/relationships/image" Target="../media/image27.png"/><Relationship Id="rId6" Type="http://schemas.openxmlformats.org/officeDocument/2006/relationships/image" Target="../media/image36.png"/><Relationship Id="rId7" Type="http://schemas.openxmlformats.org/officeDocument/2006/relationships/image" Target="../media/image35.png"/><Relationship Id="rId8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DigitalHealth@fda.hhs.gov" TargetMode="External"/><Relationship Id="rId4" Type="http://schemas.openxmlformats.org/officeDocument/2006/relationships/hyperlink" Target="http://www.fda.gov/MedicalDevices/DigitalHealth/default.htm" TargetMode="External"/><Relationship Id="rId5" Type="http://schemas.openxmlformats.org/officeDocument/2006/relationships/image" Target="../media/image30.png"/><Relationship Id="rId6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21.jpg"/><Relationship Id="rId6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0.jp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ctrTitle"/>
          </p:nvPr>
        </p:nvSpPr>
        <p:spPr>
          <a:xfrm>
            <a:off x="0" y="4038600"/>
            <a:ext cx="9144000" cy="936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b="0" i="0" lang="en-US" sz="4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Health – a connected community</a:t>
            </a:r>
            <a:endParaRPr/>
          </a:p>
        </p:txBody>
      </p:sp>
      <p:sp>
        <p:nvSpPr>
          <p:cNvPr id="100" name="Google Shape;100;p16"/>
          <p:cNvSpPr txBox="1"/>
          <p:nvPr>
            <p:ph idx="1" type="subTitle"/>
          </p:nvPr>
        </p:nvSpPr>
        <p:spPr>
          <a:xfrm>
            <a:off x="1371600" y="5105400"/>
            <a:ext cx="6400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None/>
            </a:pPr>
            <a:r>
              <a:rPr b="0" i="0" lang="en-US" sz="20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Code-a-Thon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989"/>
              </a:buClr>
              <a:buSzPts val="2000"/>
              <a:buNone/>
            </a:pPr>
            <a:r>
              <a:rPr b="0" i="0" lang="en-US" sz="20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10/19/2016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186" name="Google Shape;186;p25"/>
          <p:cNvSpPr txBox="1"/>
          <p:nvPr>
            <p:ph idx="4294967295" type="title"/>
          </p:nvPr>
        </p:nvSpPr>
        <p:spPr>
          <a:xfrm>
            <a:off x="914400" y="838200"/>
            <a:ext cx="792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 Black"/>
              <a:buNone/>
            </a:pPr>
            <a:r>
              <a:rPr b="0" i="0" lang="en-US" sz="3200" u="none" cap="none" strike="noStrik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Smart policies</a:t>
            </a:r>
            <a:endParaRPr/>
          </a:p>
        </p:txBody>
      </p:sp>
      <p:pic>
        <p:nvPicPr>
          <p:cNvPr id="187" name="Google Shape;187;p25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162" y="1895475"/>
            <a:ext cx="8034337" cy="44084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nsumer_blue_wave" id="188" name="Google Shape;18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0825" cy="974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HSLogoTransWhite" id="189" name="Google Shape;189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99450" y="33337"/>
            <a:ext cx="782637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195" name="Google Shape;195;p26"/>
          <p:cNvSpPr txBox="1"/>
          <p:nvPr>
            <p:ph idx="4294967295" type="title"/>
          </p:nvPr>
        </p:nvSpPr>
        <p:spPr>
          <a:xfrm>
            <a:off x="152400" y="592137"/>
            <a:ext cx="8932862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 Black"/>
              <a:buNone/>
            </a:pPr>
            <a:r>
              <a:rPr b="0" i="0" lang="en-US" sz="2000" u="none" cap="none" strike="noStrike">
                <a:solidFill>
                  <a:srgbClr val="00B0F0"/>
                </a:solidFill>
                <a:latin typeface="Arial Black"/>
                <a:ea typeface="Arial Black"/>
                <a:cs typeface="Arial Black"/>
                <a:sym typeface="Arial Black"/>
              </a:rPr>
              <a:t>approach towards </a:t>
            </a:r>
            <a:br>
              <a:rPr b="0" i="0" lang="en-US" sz="2000" u="none" cap="none" strike="noStrike">
                <a:solidFill>
                  <a:srgbClr val="00B0F0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0" i="0" lang="en-US" sz="3200" u="none" cap="none" strike="noStrike">
                <a:solidFill>
                  <a:srgbClr val="00B0F0"/>
                </a:solidFill>
                <a:latin typeface="Arial Black"/>
                <a:ea typeface="Arial Black"/>
                <a:cs typeface="Arial Black"/>
                <a:sym typeface="Arial Black"/>
              </a:rPr>
              <a:t>Mobile Medical Apps (MMA)</a:t>
            </a:r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9658" y="2959391"/>
            <a:ext cx="3657600" cy="3356752"/>
          </a:xfrm>
          <a:prstGeom prst="triangle">
            <a:avLst>
              <a:gd fmla="val 50000" name="adj"/>
            </a:avLst>
          </a:prstGeom>
          <a:noFill/>
          <a:ln>
            <a:noFill/>
          </a:ln>
        </p:spPr>
      </p:pic>
      <p:grpSp>
        <p:nvGrpSpPr>
          <p:cNvPr id="197" name="Google Shape;197;p26"/>
          <p:cNvGrpSpPr/>
          <p:nvPr/>
        </p:nvGrpSpPr>
        <p:grpSpPr>
          <a:xfrm>
            <a:off x="171450" y="3862387"/>
            <a:ext cx="5595937" cy="2919412"/>
            <a:chOff x="171056" y="3718115"/>
            <a:chExt cx="5596924" cy="2919743"/>
          </a:xfrm>
        </p:grpSpPr>
        <p:pic>
          <p:nvPicPr>
            <p:cNvPr id="198" name="Google Shape;198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1056" y="3718115"/>
              <a:ext cx="1483114" cy="29197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9" name="Google Shape;199;p26"/>
            <p:cNvSpPr/>
            <p:nvPr/>
          </p:nvSpPr>
          <p:spPr>
            <a:xfrm flipH="1">
              <a:off x="2173247" y="5007311"/>
              <a:ext cx="339785" cy="1182821"/>
            </a:xfrm>
            <a:prstGeom prst="rightBrace">
              <a:avLst>
                <a:gd fmla="val 2733" name="adj1"/>
                <a:gd fmla="val 50000" name="adj2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0" name="Google Shape;200;p26"/>
            <p:cNvCxnSpPr/>
            <p:nvPr/>
          </p:nvCxnSpPr>
          <p:spPr>
            <a:xfrm>
              <a:off x="2538436" y="4978733"/>
              <a:ext cx="3229544" cy="7938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01" name="Google Shape;201;p26"/>
            <p:cNvSpPr/>
            <p:nvPr/>
          </p:nvSpPr>
          <p:spPr>
            <a:xfrm>
              <a:off x="685497" y="5221647"/>
              <a:ext cx="1495688" cy="571565"/>
            </a:xfrm>
            <a:prstGeom prst="roundRect">
              <a:avLst>
                <a:gd fmla="val 16667" name="adj"/>
              </a:avLst>
            </a:prstGeom>
            <a:solidFill>
              <a:srgbClr val="CCFF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Calibri"/>
                <a:buNone/>
              </a:pPr>
              <a:r>
                <a:rPr b="1" i="0" lang="en-US" sz="16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No regulatory requirements</a:t>
              </a:r>
              <a:endParaRPr/>
            </a:p>
          </p:txBody>
        </p:sp>
      </p:grpSp>
      <p:grpSp>
        <p:nvGrpSpPr>
          <p:cNvPr id="202" name="Google Shape;202;p26"/>
          <p:cNvGrpSpPr/>
          <p:nvPr/>
        </p:nvGrpSpPr>
        <p:grpSpPr>
          <a:xfrm>
            <a:off x="152400" y="1470025"/>
            <a:ext cx="4308475" cy="3644900"/>
            <a:chOff x="152399" y="1326416"/>
            <a:chExt cx="4309034" cy="3644885"/>
          </a:xfrm>
        </p:grpSpPr>
        <p:sp>
          <p:nvSpPr>
            <p:cNvPr id="203" name="Google Shape;203;p26"/>
            <p:cNvSpPr txBox="1"/>
            <p:nvPr/>
          </p:nvSpPr>
          <p:spPr>
            <a:xfrm>
              <a:off x="152399" y="1326416"/>
              <a:ext cx="3880353" cy="1816093"/>
            </a:xfrm>
            <a:prstGeom prst="rect">
              <a:avLst/>
            </a:prstGeom>
            <a:solidFill>
              <a:srgbClr val="BFBFB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171450" lvl="1" marL="1714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Patient self-management apps</a:t>
              </a:r>
              <a:endParaRPr b="1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Tools to organize and track their health information (not for treating or adjusting medications)</a:t>
              </a:r>
              <a:endParaRPr/>
            </a:p>
            <a:p>
              <a:pPr indent="-171450" lvl="1" marL="1714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Tools to access to health information document and communicate with health care providers</a:t>
              </a:r>
              <a:endParaRPr/>
            </a:p>
            <a:p>
              <a:pPr indent="-171450" lvl="1" marL="1714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Tools that automate simple health care providers tasks</a:t>
              </a:r>
              <a:endParaRPr/>
            </a:p>
          </p:txBody>
        </p:sp>
        <p:cxnSp>
          <p:nvCxnSpPr>
            <p:cNvPr id="204" name="Google Shape;204;p26"/>
            <p:cNvCxnSpPr/>
            <p:nvPr/>
          </p:nvCxnSpPr>
          <p:spPr>
            <a:xfrm flipH="1" rot="10800000">
              <a:off x="3165865" y="3815606"/>
              <a:ext cx="1295568" cy="9525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05" name="Google Shape;205;p26"/>
            <p:cNvSpPr/>
            <p:nvPr/>
          </p:nvSpPr>
          <p:spPr>
            <a:xfrm flipH="1">
              <a:off x="2881666" y="3825131"/>
              <a:ext cx="258796" cy="1146170"/>
            </a:xfrm>
            <a:prstGeom prst="rightBrace">
              <a:avLst>
                <a:gd fmla="val 1307" name="adj1"/>
                <a:gd fmla="val 10578" name="adj2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819236" y="3064722"/>
              <a:ext cx="2724503" cy="360361"/>
            </a:xfrm>
            <a:prstGeom prst="roundRect">
              <a:avLst>
                <a:gd fmla="val 16667" name="adj"/>
              </a:avLst>
            </a:prstGeom>
            <a:solidFill>
              <a:srgbClr val="BFBFB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Calibri"/>
                <a:buNone/>
              </a:pPr>
              <a:r>
                <a:rPr b="1" i="0" lang="en-US" sz="16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Not focus of oversight</a:t>
              </a:r>
              <a:endParaRPr/>
            </a:p>
          </p:txBody>
        </p:sp>
        <p:cxnSp>
          <p:nvCxnSpPr>
            <p:cNvPr id="207" name="Google Shape;207;p26"/>
            <p:cNvCxnSpPr/>
            <p:nvPr/>
          </p:nvCxnSpPr>
          <p:spPr>
            <a:xfrm rot="10800000">
              <a:off x="2614931" y="3412382"/>
              <a:ext cx="266735" cy="1011234"/>
            </a:xfrm>
            <a:prstGeom prst="straightConnector1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</p:grpSp>
      <p:sp>
        <p:nvSpPr>
          <p:cNvPr id="208" name="Google Shape;208;p26"/>
          <p:cNvSpPr/>
          <p:nvPr/>
        </p:nvSpPr>
        <p:spPr>
          <a:xfrm rot="10800000">
            <a:off x="2636018" y="5122277"/>
            <a:ext cx="3735031" cy="1198815"/>
          </a:xfrm>
          <a:custGeom>
            <a:rect b="b" l="l" r="r" t="t"/>
            <a:pathLst>
              <a:path extrusionOk="0" h="21643" w="21477">
                <a:moveTo>
                  <a:pt x="0" y="0"/>
                </a:moveTo>
                <a:lnTo>
                  <a:pt x="3788" y="21643"/>
                </a:lnTo>
                <a:lnTo>
                  <a:pt x="17615" y="21643"/>
                </a:lnTo>
                <a:lnTo>
                  <a:pt x="21477" y="0"/>
                </a:lnTo>
                <a:lnTo>
                  <a:pt x="0" y="0"/>
                </a:lnTo>
                <a:close/>
              </a:path>
            </a:pathLst>
          </a:custGeom>
          <a:solidFill>
            <a:srgbClr val="CCFFCC">
              <a:alpha val="80784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6"/>
          <p:cNvSpPr txBox="1"/>
          <p:nvPr/>
        </p:nvSpPr>
        <p:spPr>
          <a:xfrm>
            <a:off x="2636000" y="5122275"/>
            <a:ext cx="3735031" cy="11988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Mobile apps not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considered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“medical devices”</a:t>
            </a:r>
            <a:endParaRPr/>
          </a:p>
        </p:txBody>
      </p:sp>
      <p:sp>
        <p:nvSpPr>
          <p:cNvPr id="210" name="Google Shape;210;p26"/>
          <p:cNvSpPr/>
          <p:nvPr/>
        </p:nvSpPr>
        <p:spPr>
          <a:xfrm>
            <a:off x="3957598" y="2967548"/>
            <a:ext cx="1094970" cy="990757"/>
          </a:xfrm>
          <a:custGeom>
            <a:rect b="b" l="l" r="r" t="t"/>
            <a:pathLst>
              <a:path extrusionOk="0" h="990757" w="1094970">
                <a:moveTo>
                  <a:pt x="0" y="990757"/>
                </a:moveTo>
                <a:lnTo>
                  <a:pt x="549072" y="0"/>
                </a:lnTo>
                <a:lnTo>
                  <a:pt x="1094970" y="980438"/>
                </a:lnTo>
                <a:lnTo>
                  <a:pt x="0" y="990757"/>
                </a:lnTo>
                <a:close/>
              </a:path>
            </a:pathLst>
          </a:custGeom>
          <a:solidFill>
            <a:srgbClr val="99CCFF">
              <a:alpha val="67843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MMA</a:t>
            </a:r>
            <a:endParaRPr/>
          </a:p>
        </p:txBody>
      </p:sp>
      <p:sp>
        <p:nvSpPr>
          <p:cNvPr id="211" name="Google Shape;211;p26"/>
          <p:cNvSpPr/>
          <p:nvPr/>
        </p:nvSpPr>
        <p:spPr>
          <a:xfrm>
            <a:off x="2635250" y="2968625"/>
            <a:ext cx="3743325" cy="33575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6"/>
          <p:cNvSpPr/>
          <p:nvPr/>
        </p:nvSpPr>
        <p:spPr>
          <a:xfrm rot="10800000">
            <a:off x="3310818" y="3953810"/>
            <a:ext cx="2394962" cy="1168423"/>
          </a:xfrm>
          <a:custGeom>
            <a:rect b="b" l="l" r="r" t="t"/>
            <a:pathLst>
              <a:path extrusionOk="0" h="23049" w="26262">
                <a:moveTo>
                  <a:pt x="0" y="0"/>
                </a:moveTo>
                <a:lnTo>
                  <a:pt x="7057" y="23049"/>
                </a:lnTo>
                <a:lnTo>
                  <a:pt x="19161" y="22905"/>
                </a:lnTo>
                <a:lnTo>
                  <a:pt x="26262" y="97"/>
                </a:lnTo>
                <a:lnTo>
                  <a:pt x="0" y="0"/>
                </a:lnTo>
                <a:close/>
              </a:path>
            </a:pathLst>
          </a:custGeom>
          <a:solidFill>
            <a:srgbClr val="C0C0C0">
              <a:alpha val="84705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6"/>
          <p:cNvSpPr txBox="1"/>
          <p:nvPr/>
        </p:nvSpPr>
        <p:spPr>
          <a:xfrm>
            <a:off x="3310800" y="3953800"/>
            <a:ext cx="2394962" cy="11684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Lower risk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mobile apps that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meet “device” definition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but not considered “MMA” </a:t>
            </a:r>
            <a:endParaRPr/>
          </a:p>
        </p:txBody>
      </p:sp>
      <p:grpSp>
        <p:nvGrpSpPr>
          <p:cNvPr id="214" name="Google Shape;214;p26"/>
          <p:cNvGrpSpPr/>
          <p:nvPr/>
        </p:nvGrpSpPr>
        <p:grpSpPr>
          <a:xfrm>
            <a:off x="5070475" y="1612900"/>
            <a:ext cx="4054476" cy="3756025"/>
            <a:chOff x="5069836" y="1468733"/>
            <a:chExt cx="4054929" cy="3756494"/>
          </a:xfrm>
        </p:grpSpPr>
        <p:pic>
          <p:nvPicPr>
            <p:cNvPr id="215" name="Google Shape;215;p26"/>
            <p:cNvPicPr preferRelativeResize="0"/>
            <p:nvPr/>
          </p:nvPicPr>
          <p:blipFill rotWithShape="1">
            <a:blip r:embed="rId5">
              <a:alphaModFix/>
            </a:blip>
            <a:srcRect b="0" l="46394" r="0" t="0"/>
            <a:stretch/>
          </p:blipFill>
          <p:spPr>
            <a:xfrm>
              <a:off x="6262921" y="1468733"/>
              <a:ext cx="1279477" cy="9294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26"/>
            <p:cNvPicPr preferRelativeResize="0"/>
            <p:nvPr/>
          </p:nvPicPr>
          <p:blipFill rotWithShape="1">
            <a:blip r:embed="rId6">
              <a:alphaModFix/>
            </a:blip>
            <a:srcRect b="29631" l="0" r="0" t="0"/>
            <a:stretch/>
          </p:blipFill>
          <p:spPr>
            <a:xfrm>
              <a:off x="7644102" y="1468733"/>
              <a:ext cx="1480663" cy="21255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6"/>
            <p:cNvPicPr preferRelativeResize="0"/>
            <p:nvPr/>
          </p:nvPicPr>
          <p:blipFill rotWithShape="1">
            <a:blip r:embed="rId7">
              <a:alphaModFix/>
            </a:blip>
            <a:srcRect b="-520" l="15071" r="10644" t="521"/>
            <a:stretch/>
          </p:blipFill>
          <p:spPr>
            <a:xfrm>
              <a:off x="7137646" y="2290087"/>
              <a:ext cx="754603" cy="15997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26"/>
            <p:cNvPicPr preferRelativeResize="0"/>
            <p:nvPr/>
          </p:nvPicPr>
          <p:blipFill rotWithShape="1">
            <a:blip r:embed="rId8">
              <a:alphaModFix/>
            </a:blip>
            <a:srcRect b="25409" l="0" r="0" t="0"/>
            <a:stretch/>
          </p:blipFill>
          <p:spPr>
            <a:xfrm>
              <a:off x="6088716" y="2290086"/>
              <a:ext cx="1170781" cy="14280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" name="Google Shape;219;p26"/>
            <p:cNvSpPr txBox="1"/>
            <p:nvPr/>
          </p:nvSpPr>
          <p:spPr>
            <a:xfrm>
              <a:off x="6203438" y="3624827"/>
              <a:ext cx="2881636" cy="1600400"/>
            </a:xfrm>
            <a:prstGeom prst="rect">
              <a:avLst/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1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Mobile apps that meet “device” definition that are either intended</a:t>
              </a:r>
              <a:endParaRPr/>
            </a:p>
            <a:p>
              <a:pPr indent="-88900" lvl="1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To be used as an accessory to already regulated medical device,       	</a:t>
              </a:r>
              <a:r>
                <a:rPr b="1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or</a:t>
              </a:r>
              <a:endParaRPr/>
            </a:p>
            <a:p>
              <a:pPr indent="-88900" lvl="1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To transform a mobile platform  into a regulated medical device.</a:t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5069836" y="2743655"/>
              <a:ext cx="1103437" cy="670009"/>
            </a:xfrm>
            <a:prstGeom prst="wedgeRoundRectCallout">
              <a:avLst>
                <a:gd fmla="val -9229" name="adj1"/>
                <a:gd fmla="val 16467" name="adj2"/>
                <a:gd fmla="val 0" name="adj3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Calibri"/>
                <a:buNone/>
              </a:pPr>
              <a:r>
                <a:rPr b="1" i="0" lang="en-US" sz="16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Focus of  oversight</a:t>
              </a:r>
              <a:endParaRPr/>
            </a:p>
          </p:txBody>
        </p:sp>
      </p:grpSp>
      <p:pic>
        <p:nvPicPr>
          <p:cNvPr descr="HHSLogoTransWhite" id="221" name="Google Shape;221;p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299450" y="33337"/>
            <a:ext cx="782637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i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of Mobile Apps Not the focus for FDA</a:t>
            </a:r>
            <a:endParaRPr/>
          </a:p>
        </p:txBody>
      </p:sp>
      <p:sp>
        <p:nvSpPr>
          <p:cNvPr id="227" name="Google Shape;227;p27"/>
          <p:cNvSpPr txBox="1"/>
          <p:nvPr>
            <p:ph idx="1" type="body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solidFill>
            <a:srgbClr val="D7E4BD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b="1" i="0" lang="en-US" sz="19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 apps –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b="1" i="0" lang="en-US" sz="19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Medical Devices</a:t>
            </a:r>
            <a:endParaRPr/>
          </a:p>
        </p:txBody>
      </p:sp>
      <p:sp>
        <p:nvSpPr>
          <p:cNvPr id="228" name="Google Shape;228;p27"/>
          <p:cNvSpPr txBox="1"/>
          <p:nvPr>
            <p:ph idx="1" type="body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3361" lvl="0" marL="23336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of clinical descriptions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Medical flash cards 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Certification or recertification preparation apps;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Games to train health professionals in advanced CPR skills.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 users to input pill shape, color or imprint and displays pictures and names of pills that match this description;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the closest medical facilities;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 guide patients to ask appropriate questions to their physician 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Track, review and pay medical claims and bills online;</a:t>
            </a:r>
            <a:endParaRPr/>
          </a:p>
          <a:p>
            <a:pPr indent="-233361" lvl="0" marL="23336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 or schedule hospital rooms or bed space</a:t>
            </a:r>
            <a:endParaRPr/>
          </a:p>
        </p:txBody>
      </p:sp>
      <p:sp>
        <p:nvSpPr>
          <p:cNvPr id="229" name="Google Shape;229;p27"/>
          <p:cNvSpPr txBox="1"/>
          <p:nvPr>
            <p:ph idx="1" type="body"/>
          </p:nvPr>
        </p:nvSpPr>
        <p:spPr>
          <a:xfrm>
            <a:off x="4645025" y="1535112"/>
            <a:ext cx="4041775" cy="639762"/>
          </a:xfrm>
          <a:prstGeom prst="rect">
            <a:avLst/>
          </a:prstGeom>
          <a:solidFill>
            <a:srgbClr val="D7E4BD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b="1" i="0" lang="en-US" sz="19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 apps –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b="1" i="0" lang="en-US" sz="19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Focus of Oversight</a:t>
            </a:r>
            <a:endParaRPr/>
          </a:p>
        </p:txBody>
      </p:sp>
      <p:sp>
        <p:nvSpPr>
          <p:cNvPr id="230" name="Google Shape;230;p27"/>
          <p:cNvSpPr txBox="1"/>
          <p:nvPr>
            <p:ph idx="2" type="body"/>
          </p:nvPr>
        </p:nvSpPr>
        <p:spPr>
          <a:xfrm>
            <a:off x="4645025" y="2174875"/>
            <a:ext cx="4041775" cy="395128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3361" lvl="0" marL="23336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 patients (i.e., users) self-manage their disease or conditions without providing specific treatment or treatment suggestions; </a:t>
            </a:r>
            <a:endParaRPr/>
          </a:p>
          <a:p>
            <a:pPr indent="-233361" lvl="0" marL="233361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patients with simple tools to organize and track their health information; </a:t>
            </a:r>
            <a:endParaRPr/>
          </a:p>
          <a:p>
            <a:pPr indent="-233361" lvl="0" marL="233361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easy access to information related to patients’ health conditions or treatments; </a:t>
            </a:r>
            <a:endParaRPr/>
          </a:p>
          <a:p>
            <a:pPr indent="-233361" lvl="0" marL="233361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 patients document, show, or communicate potential medical conditions to health care providers; </a:t>
            </a:r>
            <a:endParaRPr/>
          </a:p>
          <a:p>
            <a:pPr indent="-233361" lvl="0" marL="233361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Automate simple tasks for health care providers; or </a:t>
            </a:r>
            <a:endParaRPr/>
          </a:p>
          <a:p>
            <a:pPr indent="-233361" lvl="0" marL="233361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Enable patients or providers to interact with Personal Health Record (PHR) or Electronic Health Record (EHR) systems.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id="232" name="Google Shape;23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2400" y="1295400"/>
            <a:ext cx="1479550" cy="1058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83537" y="1227137"/>
            <a:ext cx="1160462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609600" y="685800"/>
            <a:ext cx="7924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 Medical Apps (MMA)</a:t>
            </a:r>
            <a:endParaRPr/>
          </a:p>
        </p:txBody>
      </p:sp>
      <p:sp>
        <p:nvSpPr>
          <p:cNvPr id="239" name="Google Shape;239;p28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240" name="Google Shape;240;p28"/>
          <p:cNvSpPr txBox="1"/>
          <p:nvPr>
            <p:ph idx="4294967295" type="body"/>
          </p:nvPr>
        </p:nvSpPr>
        <p:spPr>
          <a:xfrm>
            <a:off x="341312" y="1676400"/>
            <a:ext cx="4876800" cy="41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“mobile medical app” is a mobile app that meets the definition of device in section 201(h) of the Federal Food, Drug, and Cosmetic Act (FD&amp;C Act)  ; and either is intended: 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be used as an accessory to a regulated medical device;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transform a mobile platform into a regulated medical device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in Section V-A + Appendix C</a:t>
            </a:r>
            <a:endParaRPr/>
          </a:p>
          <a:p>
            <a:pPr indent="-228600" lvl="0" marL="3429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1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1" name="Google Shape;241;p28"/>
          <p:cNvGrpSpPr/>
          <p:nvPr/>
        </p:nvGrpSpPr>
        <p:grpSpPr>
          <a:xfrm>
            <a:off x="5237162" y="2014537"/>
            <a:ext cx="3527425" cy="2473325"/>
            <a:chOff x="6891779" y="2120461"/>
            <a:chExt cx="2133600" cy="1624958"/>
          </a:xfrm>
        </p:grpSpPr>
        <p:sp>
          <p:nvSpPr>
            <p:cNvPr id="242" name="Google Shape;242;p28"/>
            <p:cNvSpPr/>
            <p:nvPr/>
          </p:nvSpPr>
          <p:spPr>
            <a:xfrm>
              <a:off x="7620000" y="2123044"/>
              <a:ext cx="602222" cy="479612"/>
            </a:xfrm>
            <a:custGeom>
              <a:rect b="b" l="l" r="r" t="t"/>
              <a:pathLst>
                <a:path extrusionOk="0" h="990757" w="1094970">
                  <a:moveTo>
                    <a:pt x="0" y="990757"/>
                  </a:moveTo>
                  <a:lnTo>
                    <a:pt x="549072" y="0"/>
                  </a:lnTo>
                  <a:lnTo>
                    <a:pt x="1094970" y="980438"/>
                  </a:lnTo>
                  <a:lnTo>
                    <a:pt x="0" y="990757"/>
                  </a:ln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ffectLst>
              <a:outerShdw blurRad="107950" algn="ctr" dir="5400000" dist="12700">
                <a:srgbClr val="000000"/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F2B20"/>
                </a:buClr>
                <a:buSzPts val="1200"/>
                <a:buFont typeface="Calibri"/>
                <a:buNone/>
              </a:pPr>
              <a:r>
                <a:rPr b="1" i="0" lang="en-US" sz="1200" u="none" cap="none" strike="noStrike">
                  <a:solidFill>
                    <a:srgbClr val="2F2B20"/>
                  </a:solidFill>
                  <a:latin typeface="Calibri"/>
                  <a:ea typeface="Calibri"/>
                  <a:cs typeface="Calibri"/>
                  <a:sym typeface="Calibri"/>
                </a:rPr>
                <a:t>MMA</a:t>
              </a: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8214957" y="2207028"/>
              <a:ext cx="810422" cy="395289"/>
            </a:xfrm>
            <a:prstGeom prst="wedgeRoundRectCallout">
              <a:avLst>
                <a:gd fmla="val -4585" name="adj1"/>
                <a:gd fmla="val 16467" name="adj2"/>
                <a:gd fmla="val 0" name="adj3"/>
              </a:avLst>
            </a:prstGeom>
            <a:solidFill>
              <a:srgbClr val="B7DEE8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F2B20"/>
                </a:buClr>
                <a:buSzPts val="1400"/>
                <a:buFont typeface="Calibri"/>
                <a:buNone/>
              </a:pPr>
              <a:r>
                <a:rPr b="1" i="0" lang="en-US" sz="1400" u="none">
                  <a:solidFill>
                    <a:srgbClr val="2F2B20"/>
                  </a:solidFill>
                  <a:latin typeface="Calibri"/>
                  <a:ea typeface="Calibri"/>
                  <a:cs typeface="Calibri"/>
                  <a:sym typeface="Calibri"/>
                </a:rPr>
                <a:t>focus of  oversight</a:t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91779" y="2120461"/>
              <a:ext cx="2058703" cy="1624958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Tools available from FDA</a:t>
            </a:r>
            <a:endParaRPr/>
          </a:p>
        </p:txBody>
      </p:sp>
      <p:pic>
        <p:nvPicPr>
          <p:cNvPr id="250" name="Google Shape;25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" y="1428750"/>
            <a:ext cx="3352800" cy="270986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51" name="Google Shape;25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05487" y="3287712"/>
            <a:ext cx="3352800" cy="2043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60000">
            <a:off x="5451475" y="1614487"/>
            <a:ext cx="3444875" cy="4454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53" name="Google Shape;253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140000">
            <a:off x="1481137" y="2422525"/>
            <a:ext cx="3973512" cy="23177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54" name="Google Shape;254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540000">
            <a:off x="4949825" y="3063875"/>
            <a:ext cx="4056062" cy="23717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255" name="Google Shape;255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4300" y="3841750"/>
            <a:ext cx="4514850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9"/>
          <p:cNvPicPr preferRelativeResize="0"/>
          <p:nvPr/>
        </p:nvPicPr>
        <p:blipFill rotWithShape="1">
          <a:blip r:embed="rId9">
            <a:alphaModFix/>
          </a:blip>
          <a:srcRect b="25200" l="0" r="0" t="0"/>
          <a:stretch/>
        </p:blipFill>
        <p:spPr>
          <a:xfrm rot="-360000">
            <a:off x="3635375" y="4422775"/>
            <a:ext cx="3760787" cy="2016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Health Contact</a:t>
            </a:r>
            <a:endParaRPr/>
          </a:p>
        </p:txBody>
      </p:sp>
      <p:sp>
        <p:nvSpPr>
          <p:cNvPr id="262" name="Google Shape;262;p30"/>
          <p:cNvSpPr txBox="1"/>
          <p:nvPr>
            <p:ph idx="1" type="body"/>
          </p:nvPr>
        </p:nvSpPr>
        <p:spPr>
          <a:xfrm>
            <a:off x="304800" y="14097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Health and Mobile Apps email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DigitalHealth@fda.hhs.gov</a:t>
            </a: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CDRH websites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health page </a:t>
            </a:r>
            <a:endParaRPr/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http://www.fda.gov/MedicalDevices/DigitalHealth/default.htm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215900" lvl="0" marL="3429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43600" y="3565525"/>
            <a:ext cx="2895600" cy="16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34200" y="1409700"/>
            <a:ext cx="2057400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i="0" lang="en-US" sz="36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challenge – tear a page from </a:t>
            </a:r>
            <a:br>
              <a:rPr b="0" i="0" lang="en-US" sz="36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6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“uber-fication”</a:t>
            </a: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10/5/2016</a:t>
            </a:r>
            <a:endParaRPr/>
          </a:p>
        </p:txBody>
      </p:sp>
      <p:sp>
        <p:nvSpPr>
          <p:cNvPr id="271" name="Google Shape;271;p31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descr="Uber monthly active users" id="272" name="Google Shape;27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3687" y="1752600"/>
            <a:ext cx="6324600" cy="42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750" y="1703387"/>
            <a:ext cx="7734300" cy="501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type="title"/>
          </p:nvPr>
        </p:nvSpPr>
        <p:spPr>
          <a:xfrm>
            <a:off x="457200" y="625475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 Black"/>
              <a:buNone/>
            </a:pPr>
            <a:r>
              <a:rPr b="1" i="0" lang="en-US" sz="3200" u="non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Digital Health – </a:t>
            </a:r>
            <a:r>
              <a:rPr b="1" i="0" lang="en-US" sz="2400" u="non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a convergence of people, information, technology and connectivity in healthcare</a:t>
            </a: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descr="HHSLogoTransWhite" id="108" name="Google Shape;10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9450" y="33337"/>
            <a:ext cx="782637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168275" y="933450"/>
            <a:ext cx="8763000" cy="107791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 Black"/>
              <a:buNone/>
            </a:pPr>
            <a:r>
              <a:rPr b="1" i="0" lang="en-US" sz="3200" u="none" cap="none" strike="noStrik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Technology in healthcare is becoming truly impactful</a:t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304800" y="4786312"/>
            <a:ext cx="8458200" cy="1309687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EEAFF"/>
              </a:gs>
              <a:gs pos="35000">
                <a:srgbClr val="BBEFFF"/>
              </a:gs>
              <a:gs pos="100000">
                <a:srgbClr val="E4F9FF"/>
              </a:gs>
            </a:gsLst>
            <a:lin ang="16200000" scaled="0"/>
          </a:gradFill>
          <a:ln cap="flat" cmpd="sng" w="9525">
            <a:solidFill>
              <a:srgbClr val="46AAC5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400"/>
              <a:buFont typeface="Arial Black"/>
              <a:buNone/>
            </a:pPr>
            <a:r>
              <a:rPr b="1" i="0" lang="en-US" sz="2400" u="none" cap="none" strike="noStrike">
                <a:solidFill>
                  <a:srgbClr val="00B050"/>
                </a:solidFill>
                <a:latin typeface="Arial Black"/>
                <a:ea typeface="Arial Black"/>
                <a:cs typeface="Arial Black"/>
                <a:sym typeface="Arial Black"/>
              </a:rPr>
              <a:t>Leveraging computing power and connectivity</a:t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304800" y="2162175"/>
            <a:ext cx="2667000" cy="248602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9BBB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Moving healthcare from the clinic to the patient</a:t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276600" y="2162175"/>
            <a:ext cx="2667000" cy="248602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8064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Seeking to Understand of the patient’s behavior and physiology</a:t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6324600" y="2162175"/>
            <a:ext cx="2667000" cy="248602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F7964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Focusing on prevention</a:t>
            </a:r>
            <a:endParaRPr/>
          </a:p>
        </p:txBody>
      </p:sp>
      <p:sp>
        <p:nvSpPr>
          <p:cNvPr id="118" name="Google Shape;118;p18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descr="HHSLogoTransWhite" id="119" name="Google Shape;11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9450" y="33337"/>
            <a:ext cx="782637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Across the Health Care Continuum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10/5/2016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descr="Image result for digital care continuum" id="127" name="Google Shape;12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875" y="1855787"/>
            <a:ext cx="9144000" cy="36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3657600" y="1981200"/>
            <a:ext cx="4343400" cy="3197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equivalent 95.5 percent of the world population have a mobile subscription.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Nearly 1 billion handheld units were shipped in 2013 </a:t>
            </a:r>
            <a:r>
              <a:rPr b="0" i="1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(up 42%+ from 2012)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 53.6 percent were smartphones.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1905000"/>
            <a:ext cx="20320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/>
        </p:nvSpPr>
        <p:spPr>
          <a:xfrm>
            <a:off x="838200" y="457200"/>
            <a:ext cx="7315200" cy="1138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 Black"/>
              <a:buNone/>
            </a:pPr>
            <a:r>
              <a:rPr b="1" i="0" lang="en-US" sz="1800" u="none" cap="none" strike="noStrik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As of May 2014, there were nearly </a:t>
            </a:r>
            <a:r>
              <a:rPr b="1" i="0" lang="en-US" sz="4400" u="none" cap="none" strike="noStrik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7 Billion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 Black"/>
              <a:buNone/>
            </a:pPr>
            <a:r>
              <a:rPr b="1" i="0" lang="en-US" sz="2400" u="none" cap="none" strike="noStrik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mobile subscriptions worldwide</a:t>
            </a:r>
            <a:endParaRPr/>
          </a:p>
        </p:txBody>
      </p:sp>
      <p:sp>
        <p:nvSpPr>
          <p:cNvPr id="135" name="Google Shape;135;p20"/>
          <p:cNvSpPr txBox="1"/>
          <p:nvPr/>
        </p:nvSpPr>
        <p:spPr>
          <a:xfrm>
            <a:off x="3810000" y="5715000"/>
            <a:ext cx="3886200" cy="461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Sources: International Telecommunication Union – May 2014, Gartner – February 2014.</a:t>
            </a:r>
            <a:endParaRPr/>
          </a:p>
        </p:txBody>
      </p:sp>
      <p:sp>
        <p:nvSpPr>
          <p:cNvPr id="136" name="Google Shape;136;p20"/>
          <p:cNvSpPr txBox="1"/>
          <p:nvPr/>
        </p:nvSpPr>
        <p:spPr>
          <a:xfrm>
            <a:off x="6553200" y="63404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/>
        </p:nvSpPr>
        <p:spPr>
          <a:xfrm>
            <a:off x="393700" y="254000"/>
            <a:ext cx="8216900" cy="2540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6477000" y="1905000"/>
            <a:ext cx="2438400" cy="2438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24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are willing to use selected technologies to communicate with healthcare providers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1" lang="en-US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(Fall 2013 U.S. based survey)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0" y="1930400"/>
            <a:ext cx="6038850" cy="35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838200" y="901700"/>
            <a:ext cx="8077200" cy="98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 Black"/>
              <a:buNone/>
            </a:pPr>
            <a:r>
              <a:rPr b="1" i="0" lang="en-US" sz="1800" u="non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Healthcare providers and consumers are using </a:t>
            </a:r>
            <a:r>
              <a:rPr b="1" i="0" lang="en-US" sz="4000" u="none">
                <a:solidFill>
                  <a:srgbClr val="7F7F7F"/>
                </a:solidFill>
                <a:latin typeface="Arial Black"/>
                <a:ea typeface="Arial Black"/>
                <a:cs typeface="Arial Black"/>
                <a:sym typeface="Arial Black"/>
              </a:rPr>
              <a:t>technology to communicate </a:t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457200" y="5867400"/>
            <a:ext cx="7924800" cy="461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Source: Statista 2015 (http://www.statista.com/statistics/297827/healthcare-providers-and-consumers-use-of-communication-technolog/)</a:t>
            </a:r>
            <a:endParaRPr/>
          </a:p>
        </p:txBody>
      </p:sp>
      <p:sp>
        <p:nvSpPr>
          <p:cNvPr id="146" name="Google Shape;146;p21"/>
          <p:cNvSpPr txBox="1"/>
          <p:nvPr/>
        </p:nvSpPr>
        <p:spPr>
          <a:xfrm>
            <a:off x="6553200" y="63404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 health  </a:t>
            </a:r>
            <a:endParaRPr/>
          </a:p>
        </p:txBody>
      </p:sp>
      <p:sp>
        <p:nvSpPr>
          <p:cNvPr id="152" name="Google Shape;152;p22"/>
          <p:cNvSpPr txBox="1"/>
          <p:nvPr/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10/5/2016</a:t>
            </a:r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id="154" name="Google Shape;15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7800" y="1430337"/>
            <a:ext cx="1619250" cy="3038475"/>
          </a:xfrm>
          <a:prstGeom prst="rect">
            <a:avLst/>
          </a:prstGeom>
          <a:noFill/>
          <a:ln>
            <a:noFill/>
          </a:ln>
        </p:spPr>
      </p:pic>
      <p:sp>
        <p:nvSpPr>
          <p:cNvPr descr="Image result for smart contact lens" id="155" name="Google Shape;155;p22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4800" y="3930650"/>
            <a:ext cx="5029200" cy="28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90987" y="4256087"/>
            <a:ext cx="1973262" cy="10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34012" y="1503362"/>
            <a:ext cx="2941637" cy="25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95275" y="4595812"/>
            <a:ext cx="3621087" cy="1268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519112"/>
            <a:ext cx="8229600" cy="898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Reaching across the Continuum</a:t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3810000" y="64008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10/5/2016</a:t>
            </a:r>
            <a:endParaRPr/>
          </a:p>
        </p:txBody>
      </p:sp>
      <p:sp>
        <p:nvSpPr>
          <p:cNvPr id="166" name="Google Shape;166;p23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pic>
        <p:nvPicPr>
          <p:cNvPr id="167" name="Google Shape;16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98950" y="1497012"/>
            <a:ext cx="4724400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05400" y="4191000"/>
            <a:ext cx="3527425" cy="1951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28800" y="2955925"/>
            <a:ext cx="2125662" cy="298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7812" y="1447800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176" name="Google Shape;176;p24"/>
          <p:cNvSpPr txBox="1"/>
          <p:nvPr>
            <p:ph idx="4294967295" type="body"/>
          </p:nvPr>
        </p:nvSpPr>
        <p:spPr>
          <a:xfrm>
            <a:off x="4114800" y="1485900"/>
            <a:ext cx="4648200" cy="4092575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BB59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 “patient centered” public health as digitization touches every aspect of health care 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9BBB59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9BBB59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Foster trust in innovative technologies as an enabler of a new healthcare paradigm</a:t>
            </a:r>
            <a:endParaRPr/>
          </a:p>
          <a:p>
            <a:pPr indent="-215900" lvl="0" marL="3429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9BBB59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9BBB59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Partner  with stakeholders  to be  "digital-future ready” </a:t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43000"/>
            <a:ext cx="3276600" cy="53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0" y="2362200"/>
            <a:ext cx="3276600" cy="1600200"/>
          </a:xfrm>
          <a:prstGeom prst="rect">
            <a:avLst/>
          </a:prstGeom>
          <a:solidFill>
            <a:srgbClr val="F2F2F2">
              <a:alpha val="7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b="1" i="0" lang="en-US" sz="3600" u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CDRH Objectives</a:t>
            </a:r>
            <a:endParaRPr/>
          </a:p>
        </p:txBody>
      </p:sp>
      <p:pic>
        <p:nvPicPr>
          <p:cNvPr descr="consumer_blue_wave" id="179" name="Google Shape;17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0825" cy="974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HSLogoTransWhite" id="180" name="Google Shape;180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99450" y="33337"/>
            <a:ext cx="782637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5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4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AMHSA_PPT_Template_508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